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chivo Black" charset="1" panose="020B0A03020202020B04"/>
      <p:regular r:id="rId28"/>
    </p:embeddedFont>
    <p:embeddedFont>
      <p:font typeface="Bebas Neue" charset="1" panose="00000500000000000000"/>
      <p:regular r:id="rId29"/>
    </p:embeddedFont>
    <p:embeddedFont>
      <p:font typeface="Garet" charset="1" panose="00000000000000000000"/>
      <p:regular r:id="rId30"/>
    </p:embeddedFont>
    <p:embeddedFont>
      <p:font typeface="Inter 1" charset="1" panose="020B0502030000000004"/>
      <p:regular r:id="rId31"/>
    </p:embeddedFont>
    <p:embeddedFont>
      <p:font typeface="Garet Bold" charset="1" panose="00000000000000000000"/>
      <p:regular r:id="rId32"/>
    </p:embeddedFont>
    <p:embeddedFont>
      <p:font typeface="Inter 2" charset="1" panose="02000503000000020004"/>
      <p:regular r:id="rId33"/>
    </p:embeddedFont>
    <p:embeddedFont>
      <p:font typeface="Open Sans" charset="1" panose="020B0606030504020204"/>
      <p:regular r:id="rId34"/>
    </p:embeddedFont>
    <p:embeddedFont>
      <p:font typeface="Inter 1 Bold" charset="1" panose="020B080203000000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2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jpeg" Type="http://schemas.openxmlformats.org/officeDocument/2006/relationships/image"/><Relationship Id="rId4" Target="../media/image52.png" Type="http://schemas.openxmlformats.org/officeDocument/2006/relationships/image"/><Relationship Id="rId5" Target="../media/image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2.png" Type="http://schemas.openxmlformats.org/officeDocument/2006/relationships/image"/><Relationship Id="rId4" Target="../media/image56.jpeg" Type="http://schemas.openxmlformats.org/officeDocument/2006/relationships/image"/><Relationship Id="rId5" Target="../media/VAG5LcnQBRE.mp4" Type="http://schemas.openxmlformats.org/officeDocument/2006/relationships/video"/><Relationship Id="rId6" Target="../media/VAG5LcnQBR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jpeg" Type="http://schemas.openxmlformats.org/officeDocument/2006/relationships/image"/><Relationship Id="rId4" Target="../media/image5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2.png" Type="http://schemas.openxmlformats.org/officeDocument/2006/relationships/image"/><Relationship Id="rId4" Target="../media/image6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360" y="3179123"/>
            <a:ext cx="11139280" cy="290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SOFIA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chat bot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01730" y="6093138"/>
            <a:ext cx="408454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CAPSTONE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428911" cy="10287000"/>
          </a:xfrm>
          <a:custGeom>
            <a:avLst/>
            <a:gdLst/>
            <a:ahLst/>
            <a:cxnLst/>
            <a:rect r="r" b="b" t="t" l="l"/>
            <a:pathLst>
              <a:path h="10287000" w="8428911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8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9602" y="3172659"/>
            <a:ext cx="16888796" cy="3741402"/>
          </a:xfrm>
          <a:custGeom>
            <a:avLst/>
            <a:gdLst/>
            <a:ahLst/>
            <a:cxnLst/>
            <a:rect r="r" b="b" t="t" l="l"/>
            <a:pathLst>
              <a:path h="3741402" w="16888796">
                <a:moveTo>
                  <a:pt x="0" y="0"/>
                </a:moveTo>
                <a:lnTo>
                  <a:pt x="16888796" y="0"/>
                </a:lnTo>
                <a:lnTo>
                  <a:pt x="16888796" y="3741402"/>
                </a:lnTo>
                <a:lnTo>
                  <a:pt x="0" y="374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" t="-1186" r="-216" b="-53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400"/>
            <a:ext cx="768270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Cronogramas del Proyecto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894" y="1437370"/>
            <a:ext cx="16193406" cy="8380088"/>
          </a:xfrm>
          <a:custGeom>
            <a:avLst/>
            <a:gdLst/>
            <a:ahLst/>
            <a:cxnLst/>
            <a:rect r="r" b="b" t="t" l="l"/>
            <a:pathLst>
              <a:path h="8380088" w="16193406">
                <a:moveTo>
                  <a:pt x="0" y="0"/>
                </a:moveTo>
                <a:lnTo>
                  <a:pt x="16193406" y="0"/>
                </a:lnTo>
                <a:lnTo>
                  <a:pt x="16193406" y="8380087"/>
                </a:lnTo>
                <a:lnTo>
                  <a:pt x="0" y="8380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96805"/>
            <a:ext cx="768270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916" y="5397354"/>
            <a:ext cx="3927332" cy="4052238"/>
          </a:xfrm>
          <a:custGeom>
            <a:avLst/>
            <a:gdLst/>
            <a:ahLst/>
            <a:cxnLst/>
            <a:rect r="r" b="b" t="t" l="l"/>
            <a:pathLst>
              <a:path h="4052238" w="3927332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t="0" r="-3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7783" y="785439"/>
            <a:ext cx="3940609" cy="4013808"/>
          </a:xfrm>
          <a:custGeom>
            <a:avLst/>
            <a:gdLst/>
            <a:ahLst/>
            <a:cxnLst/>
            <a:rect r="r" b="b" t="t" l="l"/>
            <a:pathLst>
              <a:path h="4013808" w="3940609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" r="0" b="-3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8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62624"/>
            <a:ext cx="16230600" cy="7161752"/>
          </a:xfrm>
          <a:custGeom>
            <a:avLst/>
            <a:gdLst/>
            <a:ahLst/>
            <a:cxnLst/>
            <a:rect r="r" b="b" t="t" l="l"/>
            <a:pathLst>
              <a:path h="7161752" w="16230600">
                <a:moveTo>
                  <a:pt x="0" y="0"/>
                </a:moveTo>
                <a:lnTo>
                  <a:pt x="16230600" y="0"/>
                </a:lnTo>
                <a:lnTo>
                  <a:pt x="16230600" y="7161752"/>
                </a:lnTo>
                <a:lnTo>
                  <a:pt x="0" y="7161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7055" y="6159085"/>
            <a:ext cx="2008295" cy="2031145"/>
          </a:xfrm>
          <a:custGeom>
            <a:avLst/>
            <a:gdLst/>
            <a:ahLst/>
            <a:cxnLst/>
            <a:rect r="r" b="b" t="t" l="l"/>
            <a:pathLst>
              <a:path h="2031145" w="2008295">
                <a:moveTo>
                  <a:pt x="0" y="0"/>
                </a:moveTo>
                <a:lnTo>
                  <a:pt x="2008295" y="0"/>
                </a:lnTo>
                <a:lnTo>
                  <a:pt x="2008295" y="2031145"/>
                </a:lnTo>
                <a:lnTo>
                  <a:pt x="0" y="203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2650" y="417139"/>
            <a:ext cx="768270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Tecnologias utilizadas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" t="0" r="-1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64" y="1087064"/>
            <a:ext cx="14792323" cy="9051307"/>
          </a:xfrm>
          <a:custGeom>
            <a:avLst/>
            <a:gdLst/>
            <a:ahLst/>
            <a:cxnLst/>
            <a:rect r="r" b="b" t="t" l="l"/>
            <a:pathLst>
              <a:path h="9051307" w="14792323">
                <a:moveTo>
                  <a:pt x="0" y="0"/>
                </a:moveTo>
                <a:lnTo>
                  <a:pt x="14792322" y="0"/>
                </a:lnTo>
                <a:lnTo>
                  <a:pt x="14792322" y="9051307"/>
                </a:lnTo>
                <a:lnTo>
                  <a:pt x="0" y="905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3" r="0" b="-11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7139"/>
            <a:ext cx="514154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Diagrama de Flujo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8887"/>
          </a:xfrm>
          <a:custGeom>
            <a:avLst/>
            <a:gdLst/>
            <a:ahLst/>
            <a:cxnLst/>
            <a:rect r="r" b="b" t="t" l="l"/>
            <a:pathLst>
              <a:path h="10268887" w="18288000">
                <a:moveTo>
                  <a:pt x="0" y="0"/>
                </a:moveTo>
                <a:lnTo>
                  <a:pt x="18288000" y="0"/>
                </a:lnTo>
                <a:lnTo>
                  <a:pt x="18288000" y="10268887"/>
                </a:lnTo>
                <a:lnTo>
                  <a:pt x="0" y="1026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4" t="0" r="-1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8712" y="1028700"/>
            <a:ext cx="14469626" cy="8229600"/>
          </a:xfrm>
          <a:custGeom>
            <a:avLst/>
            <a:gdLst/>
            <a:ahLst/>
            <a:cxnLst/>
            <a:rect r="r" b="b" t="t" l="l"/>
            <a:pathLst>
              <a:path h="8229600" w="14469626">
                <a:moveTo>
                  <a:pt x="0" y="0"/>
                </a:moveTo>
                <a:lnTo>
                  <a:pt x="14469626" y="0"/>
                </a:lnTo>
                <a:lnTo>
                  <a:pt x="14469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69549" y="358775"/>
            <a:ext cx="6748901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Diagrama de Secuencia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47" r="0" b="-8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445216" cy="10287000"/>
          </a:xfrm>
          <a:custGeom>
            <a:avLst/>
            <a:gdLst/>
            <a:ahLst/>
            <a:cxnLst/>
            <a:rect r="r" b="b" t="t" l="l"/>
            <a:pathLst>
              <a:path h="10287000" w="7445216">
                <a:moveTo>
                  <a:pt x="0" y="0"/>
                </a:moveTo>
                <a:lnTo>
                  <a:pt x="7445216" y="0"/>
                </a:lnTo>
                <a:lnTo>
                  <a:pt x="74452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3143" y="8202885"/>
            <a:ext cx="9113587" cy="2084115"/>
          </a:xfrm>
          <a:custGeom>
            <a:avLst/>
            <a:gdLst/>
            <a:ahLst/>
            <a:cxnLst/>
            <a:rect r="r" b="b" t="t" l="l"/>
            <a:pathLst>
              <a:path h="2084115" w="9113587">
                <a:moveTo>
                  <a:pt x="0" y="0"/>
                </a:moveTo>
                <a:lnTo>
                  <a:pt x="9113587" y="0"/>
                </a:lnTo>
                <a:lnTo>
                  <a:pt x="9113587" y="2084115"/>
                </a:lnTo>
                <a:lnTo>
                  <a:pt x="0" y="2084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1861256"/>
            <a:ext cx="973508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330325"/>
            <a:ext cx="4419060" cy="8229600"/>
          </a:xfrm>
          <a:custGeom>
            <a:avLst/>
            <a:gdLst/>
            <a:ahLst/>
            <a:cxnLst/>
            <a:rect r="r" b="b" t="t" l="l"/>
            <a:pathLst>
              <a:path h="8229600" w="4419060">
                <a:moveTo>
                  <a:pt x="0" y="0"/>
                </a:moveTo>
                <a:lnTo>
                  <a:pt x="4419060" y="0"/>
                </a:lnTo>
                <a:lnTo>
                  <a:pt x="44190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635" t="0" r="-159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13143" y="1451781"/>
            <a:ext cx="3641598" cy="8229600"/>
          </a:xfrm>
          <a:custGeom>
            <a:avLst/>
            <a:gdLst/>
            <a:ahLst/>
            <a:cxnLst/>
            <a:rect r="r" b="b" t="t" l="l"/>
            <a:pathLst>
              <a:path h="8229600" w="3641598">
                <a:moveTo>
                  <a:pt x="0" y="0"/>
                </a:moveTo>
                <a:lnTo>
                  <a:pt x="3641598" y="0"/>
                </a:lnTo>
                <a:lnTo>
                  <a:pt x="36415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60400"/>
            <a:ext cx="478945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Modelo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505" y="4638944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515505" y="5648056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216329" y="1028700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0529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8645" y="1129437"/>
            <a:ext cx="564083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31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Resultados y Futuro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37560" y="4775200"/>
            <a:ext cx="66126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 del Proyecto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05" y="4408313"/>
            <a:ext cx="18288000" cy="5904999"/>
          </a:xfrm>
          <a:custGeom>
            <a:avLst/>
            <a:gdLst/>
            <a:ahLst/>
            <a:cxnLst/>
            <a:rect r="r" b="b" t="t" l="l"/>
            <a:pathLst>
              <a:path h="5904999" w="18288000">
                <a:moveTo>
                  <a:pt x="0" y="0"/>
                </a:moveTo>
                <a:lnTo>
                  <a:pt x="18288000" y="0"/>
                </a:lnTo>
                <a:lnTo>
                  <a:pt x="18288000" y="5904999"/>
                </a:lnTo>
                <a:lnTo>
                  <a:pt x="0" y="590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" r="0" b="-9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408313"/>
          </a:xfrm>
          <a:custGeom>
            <a:avLst/>
            <a:gdLst/>
            <a:ahLst/>
            <a:cxnLst/>
            <a:rect r="r" b="b" t="t" l="l"/>
            <a:pathLst>
              <a:path h="4408313" w="18288000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80" r="0" b="-298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144556" y="1028700"/>
            <a:ext cx="0" cy="973508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255642" y="6088260"/>
            <a:ext cx="0" cy="777842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>
            <a:off x="7158327" y="6088260"/>
            <a:ext cx="0" cy="777842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1063174" y="6088260"/>
            <a:ext cx="0" cy="777842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979494" y="304125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82179" y="304125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7026" y="304125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6" y="0"/>
                </a:lnTo>
                <a:lnTo>
                  <a:pt x="2552296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85867" y="3916268"/>
            <a:ext cx="213955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</a:t>
            </a: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JETIVO 1: CUMPLIDO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4147" y="3915765"/>
            <a:ext cx="220836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</a:t>
            </a: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ETIVO 2: CUMPLIDO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76196" y="3915765"/>
            <a:ext cx="217395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</a:t>
            </a: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IVO 3: CUMPLIDO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870" y="1047586"/>
            <a:ext cx="7852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Resultados Obtenidos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7595" y="7294137"/>
            <a:ext cx="2956094" cy="147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1899" spc="11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analizaron los requerimientos para la creación de perfiles de interés.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7577" y="7294137"/>
            <a:ext cx="3461500" cy="72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1899" spc="11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diseñó la arquitectura del sistema multi-agente.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3608" y="7294137"/>
            <a:ext cx="3299132" cy="72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1899" spc="11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construyó el prototipo funcional del MVP.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35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4948971" y="6088260"/>
            <a:ext cx="0" cy="777842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3691872" y="304125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881043" y="3915765"/>
            <a:ext cx="217395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</a:t>
            </a: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IVO 4: CUMPLIDO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25577" y="7294137"/>
            <a:ext cx="3884887" cy="109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1899" spc="11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desarrolló el dashboard en Power BI para visualizar métricas.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049" y="2066373"/>
            <a:ext cx="5205007" cy="2053623"/>
            <a:chOff x="0" y="0"/>
            <a:chExt cx="2383894" cy="940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885629" y="2671050"/>
            <a:ext cx="2317151" cy="71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Limi</a:t>
            </a: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taciones de tiempo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4983" y="2327673"/>
            <a:ext cx="1576100" cy="136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b="true" sz="864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48627" y="7204677"/>
            <a:ext cx="5205007" cy="2053623"/>
            <a:chOff x="0" y="0"/>
            <a:chExt cx="2383894" cy="940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099199" y="7686308"/>
            <a:ext cx="2103580" cy="108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Problemas técnicos en la integración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8554" y="7534146"/>
            <a:ext cx="1576100" cy="136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b="true" sz="864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21154" y="4599415"/>
            <a:ext cx="5205007" cy="2053623"/>
            <a:chOff x="0" y="0"/>
            <a:chExt cx="2383894" cy="940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923657" y="5081046"/>
            <a:ext cx="2378384" cy="108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Dependencia de una conexión estable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1081" y="4920124"/>
            <a:ext cx="1576100" cy="136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b="true" sz="864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8627" y="954314"/>
            <a:ext cx="995228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Obstáculos Presentes del Proyecto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932143" y="3207645"/>
            <a:ext cx="4658565" cy="4837162"/>
          </a:xfrm>
          <a:custGeom>
            <a:avLst/>
            <a:gdLst/>
            <a:ahLst/>
            <a:cxnLst/>
            <a:rect r="r" b="b" t="t" l="l"/>
            <a:pathLst>
              <a:path h="4837162" w="4658565">
                <a:moveTo>
                  <a:pt x="0" y="0"/>
                </a:moveTo>
                <a:lnTo>
                  <a:pt x="4658565" y="0"/>
                </a:lnTo>
                <a:lnTo>
                  <a:pt x="4658565" y="4837162"/>
                </a:lnTo>
                <a:lnTo>
                  <a:pt x="0" y="483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41" r="0" b="-33297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448627" y="4204548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448627" y="7124946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91610" y="4555223"/>
            <a:ext cx="4811169" cy="18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929" spc="-8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Sesiones </a:t>
            </a:r>
            <a:r>
              <a:rPr lang="en-US" sz="2929" spc="-8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de "pair programming" y prototipado rápido para validar conexiones.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63184" y="2447104"/>
            <a:ext cx="5535559" cy="134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2"/>
              </a:lnSpc>
            </a:pPr>
            <a:r>
              <a:rPr lang="en-US" sz="2820" spc="-8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Priorización estricta del MVP y metodología Scrum para optimizar el desarrollo.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65165" y="7510708"/>
            <a:ext cx="3982479" cy="125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2"/>
              </a:lnSpc>
            </a:pPr>
            <a:r>
              <a:rPr lang="en-US" sz="2647" spc="-7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Aju</a:t>
            </a:r>
            <a:r>
              <a:rPr lang="en-US" sz="2647" spc="-7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ste fino de prompts y refinamiento del set de datos (RAG).</a:t>
            </a:r>
          </a:p>
        </p:txBody>
      </p:sp>
      <p:sp>
        <p:nvSpPr>
          <p:cNvPr name="AutoShape 23" id="23"/>
          <p:cNvSpPr/>
          <p:nvPr/>
        </p:nvSpPr>
        <p:spPr>
          <a:xfrm flipH="true" flipV="true">
            <a:off x="6848897" y="4497623"/>
            <a:ext cx="14288" cy="193524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7498951" y="7451860"/>
            <a:ext cx="0" cy="1446865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6439057" y="2375436"/>
            <a:ext cx="14288" cy="1481115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507480"/>
            <a:ext cx="18288000" cy="3779520"/>
          </a:xfrm>
          <a:custGeom>
            <a:avLst/>
            <a:gdLst/>
            <a:ahLst/>
            <a:cxnLst/>
            <a:rect r="r" b="b" t="t" l="l"/>
            <a:pathLst>
              <a:path h="3779520" w="1828800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371654" y="1496867"/>
            <a:ext cx="0" cy="1319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8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7117" y="1449242"/>
            <a:ext cx="9213593" cy="8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NUESTRO EQUIPO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7749" y="8373618"/>
            <a:ext cx="2918390" cy="6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SCRUM MASTER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GESTIÓN DE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9497" y="8373618"/>
            <a:ext cx="2949007" cy="94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BACKEND DEVELOPER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DESARROLLO BACKEND Y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6294" y="8373618"/>
            <a:ext cx="3193937" cy="94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FULL STACK DEVELOPER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DESARROLLO FULL STACK Y DISEÑO UX/UI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9274" y="7860249"/>
            <a:ext cx="367534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JONATHAN CURIÑAN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0015" y="7860249"/>
            <a:ext cx="367534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RICARDO CASTILLO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5592" y="7860249"/>
            <a:ext cx="367534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JUAN PABLO CAMPINO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29437" y="3469912"/>
            <a:ext cx="3735015" cy="4018409"/>
          </a:xfrm>
          <a:custGeom>
            <a:avLst/>
            <a:gdLst/>
            <a:ahLst/>
            <a:cxnLst/>
            <a:rect r="r" b="b" t="t" l="l"/>
            <a:pathLst>
              <a:path h="4018409" w="3735015">
                <a:moveTo>
                  <a:pt x="0" y="0"/>
                </a:moveTo>
                <a:lnTo>
                  <a:pt x="3735015" y="0"/>
                </a:lnTo>
                <a:lnTo>
                  <a:pt x="3735015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99" r="0" b="-103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00178" y="3469912"/>
            <a:ext cx="3735015" cy="4018409"/>
          </a:xfrm>
          <a:custGeom>
            <a:avLst/>
            <a:gdLst/>
            <a:ahLst/>
            <a:cxnLst/>
            <a:rect r="r" b="b" t="t" l="l"/>
            <a:pathLst>
              <a:path h="4018409" w="3735015">
                <a:moveTo>
                  <a:pt x="0" y="0"/>
                </a:moveTo>
                <a:lnTo>
                  <a:pt x="3735014" y="0"/>
                </a:lnTo>
                <a:lnTo>
                  <a:pt x="3735014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27" t="0" r="-462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39861" y="3469912"/>
            <a:ext cx="3706803" cy="4018409"/>
          </a:xfrm>
          <a:custGeom>
            <a:avLst/>
            <a:gdLst/>
            <a:ahLst/>
            <a:cxnLst/>
            <a:rect r="r" b="b" t="t" l="l"/>
            <a:pathLst>
              <a:path h="4018409" w="3706803">
                <a:moveTo>
                  <a:pt x="0" y="0"/>
                </a:moveTo>
                <a:lnTo>
                  <a:pt x="3706803" y="0"/>
                </a:lnTo>
                <a:lnTo>
                  <a:pt x="3706803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0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028700" y="2079117"/>
            <a:ext cx="11696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731643" y="6901681"/>
            <a:ext cx="7000729" cy="34877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731714" y="9384496"/>
            <a:ext cx="7000729" cy="2371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731743" y="4515154"/>
            <a:ext cx="7000729" cy="14288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499203" y="2200566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99203" y="4672317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99203" y="7074670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4" y="0"/>
                </a:lnTo>
                <a:lnTo>
                  <a:pt x="2171714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86922" y="2964272"/>
            <a:ext cx="1796276" cy="65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PILOTO </a:t>
            </a:r>
          </a:p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DUOC UC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2111" y="5442515"/>
            <a:ext cx="2025898" cy="65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EXPANSIÓN COMERCIAL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72111" y="7838734"/>
            <a:ext cx="2025898" cy="65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DESPLIEGUE </a:t>
            </a:r>
          </a:p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EN LA NUBE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55481" y="2486958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b="true" sz="8300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55481" y="4939595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55481" y="7361062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782" y="5229282"/>
            <a:ext cx="3908880" cy="144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Adaptar la plataforma para otros contextos institucionales o comerciales.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782" y="2776645"/>
            <a:ext cx="3789436" cy="108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Proponer un piloto oficial para probar el asistente con postulantes reales.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782" y="7696518"/>
            <a:ext cx="3908880" cy="108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Implementación de despliegue en la nube (AWS, GCP)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62025"/>
            <a:ext cx="384899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Proyec</a:t>
            </a: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</a:t>
            </a: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</a:t>
            </a: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8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4815" y="954593"/>
            <a:ext cx="13098369" cy="8726789"/>
          </a:xfrm>
          <a:custGeom>
            <a:avLst/>
            <a:gdLst/>
            <a:ahLst/>
            <a:cxnLst/>
            <a:rect r="r" b="b" t="t" l="l"/>
            <a:pathLst>
              <a:path h="8726789" w="13098369">
                <a:moveTo>
                  <a:pt x="0" y="0"/>
                </a:moveTo>
                <a:lnTo>
                  <a:pt x="13098370" y="0"/>
                </a:lnTo>
                <a:lnTo>
                  <a:pt x="13098370" y="8726788"/>
                </a:lnTo>
                <a:lnTo>
                  <a:pt x="0" y="8726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t="0" r="-93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82862"/>
            <a:ext cx="12896114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7897" y="6293163"/>
            <a:ext cx="7852206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POR VER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49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226202" y="2341247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86664" y="471709"/>
            <a:ext cx="6758293" cy="84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7841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8518" y="2441984"/>
            <a:ext cx="6069468" cy="66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Contexto y Problema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142394"/>
            <a:ext cx="16230600" cy="432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7040" indent="-283520" lvl="1">
              <a:lnSpc>
                <a:spcPts val="3493"/>
              </a:lnSpc>
              <a:buFont typeface="Arial"/>
              <a:buChar char="•"/>
            </a:pP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Los futuros estudiantes de Duoc </a:t>
            </a: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UC enfrentan dificultades para acceder a información clara y centralizada sobre las carreras.</a:t>
            </a:r>
          </a:p>
          <a:p>
            <a:pPr algn="just">
              <a:lnSpc>
                <a:spcPts val="3493"/>
              </a:lnSpc>
            </a:pPr>
          </a:p>
          <a:p>
            <a:pPr algn="just" marL="567040" indent="-283520" lvl="1">
              <a:lnSpc>
                <a:spcPts val="3493"/>
              </a:lnSpc>
              <a:buFont typeface="Arial"/>
              <a:buChar char="•"/>
            </a:pP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Sitios web extensos y falta de orientación personalizada complican la toma de decisiones.</a:t>
            </a:r>
          </a:p>
          <a:p>
            <a:pPr algn="just">
              <a:lnSpc>
                <a:spcPts val="3493"/>
              </a:lnSpc>
            </a:pPr>
          </a:p>
          <a:p>
            <a:pPr algn="just" marL="567040" indent="-283520" lvl="1">
              <a:lnSpc>
                <a:spcPts val="3493"/>
              </a:lnSpc>
              <a:buFont typeface="Arial"/>
              <a:buChar char="•"/>
            </a:pP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El postulant</a:t>
            </a: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 INDECISO CARECE DE HERRAMIENTAS DE ORIENTACIÓN PERSONALIZADA.</a:t>
            </a:r>
          </a:p>
          <a:p>
            <a:pPr algn="just">
              <a:lnSpc>
                <a:spcPts val="3493"/>
              </a:lnSpc>
            </a:pPr>
          </a:p>
          <a:p>
            <a:pPr algn="just" marL="567040" indent="-283520" lvl="1">
              <a:lnSpc>
                <a:spcPts val="3493"/>
              </a:lnSpc>
              <a:buFont typeface="Arial"/>
              <a:buChar char="•"/>
            </a:pPr>
            <a:r>
              <a:rPr lang="en-US" sz="2626" spc="3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EL POSTULANTE DECIDIDO NECESITA ACCESO RÁPIDO A DATOS (MALLAS, ARANCELES) PARA CONFIRMAR SU ELECCIÓN.</a:t>
            </a:r>
          </a:p>
          <a:p>
            <a:pPr algn="just">
              <a:lnSpc>
                <a:spcPts val="34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335162" y="334911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9089" y="828675"/>
            <a:ext cx="5948911" cy="9458325"/>
          </a:xfrm>
          <a:custGeom>
            <a:avLst/>
            <a:gdLst/>
            <a:ahLst/>
            <a:cxnLst/>
            <a:rect r="r" b="b" t="t" l="l"/>
            <a:pathLst>
              <a:path h="9458325" w="5948911">
                <a:moveTo>
                  <a:pt x="0" y="0"/>
                </a:moveTo>
                <a:lnTo>
                  <a:pt x="5948911" y="0"/>
                </a:lnTo>
                <a:lnTo>
                  <a:pt x="5948911" y="9458325"/>
                </a:lnTo>
                <a:lnTo>
                  <a:pt x="0" y="945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43" t="0" r="-136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8808" y="2425717"/>
            <a:ext cx="823458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UN ASISTENTE MULTI-AGENTE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35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226202" y="1332511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30910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8518" y="1433248"/>
            <a:ext cx="683487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31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Nuestra Solución: SOFIA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93967"/>
            <a:ext cx="5194410" cy="287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0740" indent="-235370" lvl="1">
              <a:lnSpc>
                <a:spcPts val="2899"/>
              </a:lnSpc>
              <a:buFont typeface="Arial"/>
              <a:buChar char="•"/>
            </a:pPr>
            <a:r>
              <a:rPr lang="en-US" sz="2180" spc="2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Crear un sistema multi-agente (SOFIA) ba</a:t>
            </a:r>
            <a:r>
              <a:rPr lang="en-US" sz="2180" spc="2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SADO EN IA PARA ORIENTACIÓN CLARA Y DIRECTA.</a:t>
            </a:r>
          </a:p>
          <a:p>
            <a:pPr algn="just">
              <a:lnSpc>
                <a:spcPts val="2899"/>
              </a:lnSpc>
            </a:pPr>
          </a:p>
          <a:p>
            <a:pPr algn="just" marL="470740" indent="-235370" lvl="1">
              <a:lnSpc>
                <a:spcPts val="2899"/>
              </a:lnSpc>
              <a:buFont typeface="Arial"/>
              <a:buChar char="•"/>
            </a:pPr>
            <a:r>
              <a:rPr lang="en-US" sz="2180" spc="2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PERMITIR CONSULTAS EN LENGUAJE NATURAL SOBRE CARRERAS, REQUISITOS, DURACIÓN, EMPLEABILIDAD Y MÁS.</a:t>
            </a:r>
          </a:p>
          <a:p>
            <a:pPr algn="just">
              <a:lnSpc>
                <a:spcPts val="28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223110" y="6843374"/>
            <a:ext cx="5895872" cy="241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375" indent="-225687" lvl="1">
              <a:lnSpc>
                <a:spcPts val="2780"/>
              </a:lnSpc>
              <a:buFont typeface="Arial"/>
              <a:buChar char="•"/>
            </a:pPr>
            <a:r>
              <a:rPr lang="en-US" sz="2090" spc="2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Integrar</a:t>
            </a:r>
            <a:r>
              <a:rPr lang="en-US" sz="2090" spc="2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t</a:t>
            </a:r>
            <a:r>
              <a:rPr lang="en-US" sz="2090" spc="2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ECNOLOGÍAS DE PROCESAMIENTO DE LENGUAJE NATURAL (NLP) Y DASHBOARDS PARA ADMINISTRACIÓN.</a:t>
            </a:r>
          </a:p>
          <a:p>
            <a:pPr algn="just">
              <a:lnSpc>
                <a:spcPts val="2780"/>
              </a:lnSpc>
            </a:pPr>
          </a:p>
          <a:p>
            <a:pPr algn="just" marL="451375" indent="-225687" lvl="1">
              <a:lnSpc>
                <a:spcPts val="2780"/>
              </a:lnSpc>
              <a:buFont typeface="Arial"/>
              <a:buChar char="•"/>
            </a:pPr>
            <a:r>
              <a:rPr lang="en-US" sz="2090" spc="2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RECOMENDAR UN PERFIL VOCACIONAL PARA CADA PERSONA.</a:t>
            </a:r>
          </a:p>
          <a:p>
            <a:pPr algn="just">
              <a:lnSpc>
                <a:spcPts val="27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48537" y="0"/>
            <a:ext cx="8039463" cy="10287000"/>
          </a:xfrm>
          <a:custGeom>
            <a:avLst/>
            <a:gdLst/>
            <a:ahLst/>
            <a:cxnLst/>
            <a:rect r="r" b="b" t="t" l="l"/>
            <a:pathLst>
              <a:path h="10287000" w="8039463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956" t="0" r="-359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2704" y="1794020"/>
            <a:ext cx="798306" cy="1028413"/>
          </a:xfrm>
          <a:custGeom>
            <a:avLst/>
            <a:gdLst/>
            <a:ahLst/>
            <a:cxnLst/>
            <a:rect r="r" b="b" t="t" l="l"/>
            <a:pathLst>
              <a:path h="1028413" w="798306">
                <a:moveTo>
                  <a:pt x="0" y="0"/>
                </a:moveTo>
                <a:lnTo>
                  <a:pt x="798306" y="0"/>
                </a:lnTo>
                <a:lnTo>
                  <a:pt x="798306" y="1028414"/>
                </a:lnTo>
                <a:lnTo>
                  <a:pt x="0" y="102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0881" y="1939927"/>
            <a:ext cx="487867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6941" y="3973137"/>
            <a:ext cx="8815664" cy="306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sz="2699" spc="172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"Desarrollar un prototipo funcional de un sistema de asistencia multi-agente (SOFIA), capaz de orientar a pos</a:t>
            </a:r>
            <a:r>
              <a:rPr lang="en-US" sz="2699" spc="172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tulantes en su elección vocacional a través de un perfilamiento inteligente y facilitar información específica de carreras para validar su decisión."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183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67008" y="2894318"/>
            <a:ext cx="8490081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0589" y="3499989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" r="0" b="-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9342" y="3507894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76822" y="3507894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80087" y="4157725"/>
            <a:ext cx="927826" cy="1119088"/>
          </a:xfrm>
          <a:custGeom>
            <a:avLst/>
            <a:gdLst/>
            <a:ahLst/>
            <a:cxnLst/>
            <a:rect r="r" b="b" t="t" l="l"/>
            <a:pathLst>
              <a:path h="1119088" w="927826">
                <a:moveTo>
                  <a:pt x="0" y="0"/>
                </a:moveTo>
                <a:lnTo>
                  <a:pt x="927826" y="0"/>
                </a:lnTo>
                <a:lnTo>
                  <a:pt x="927826" y="1119089"/>
                </a:lnTo>
                <a:lnTo>
                  <a:pt x="0" y="1119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858982" y="4151005"/>
            <a:ext cx="1132529" cy="1132529"/>
          </a:xfrm>
          <a:custGeom>
            <a:avLst/>
            <a:gdLst/>
            <a:ahLst/>
            <a:cxnLst/>
            <a:rect r="r" b="b" t="t" l="l"/>
            <a:pathLst>
              <a:path h="1132529" w="1132529">
                <a:moveTo>
                  <a:pt x="1132529" y="0"/>
                </a:moveTo>
                <a:lnTo>
                  <a:pt x="0" y="0"/>
                </a:lnTo>
                <a:lnTo>
                  <a:pt x="0" y="1132529"/>
                </a:lnTo>
                <a:lnTo>
                  <a:pt x="1132529" y="1132529"/>
                </a:lnTo>
                <a:lnTo>
                  <a:pt x="11325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95216" y="4151005"/>
            <a:ext cx="1132529" cy="1132529"/>
          </a:xfrm>
          <a:custGeom>
            <a:avLst/>
            <a:gdLst/>
            <a:ahLst/>
            <a:cxnLst/>
            <a:rect r="r" b="b" t="t" l="l"/>
            <a:pathLst>
              <a:path h="1132529" w="1132529">
                <a:moveTo>
                  <a:pt x="0" y="0"/>
                </a:moveTo>
                <a:lnTo>
                  <a:pt x="1132528" y="0"/>
                </a:lnTo>
                <a:lnTo>
                  <a:pt x="1132528" y="1132529"/>
                </a:lnTo>
                <a:lnTo>
                  <a:pt x="0" y="1132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7008" y="1618721"/>
            <a:ext cx="648866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Objetivos Específicos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4835" y="6336609"/>
            <a:ext cx="3540823" cy="198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Diseñar un sistema conversacional multiagente que brinde at</a:t>
            </a: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ención personalizada a postulantes.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7730" y="6336609"/>
            <a:ext cx="4172541" cy="158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Implementar una base de datos y dashboard analítico para</a:t>
            </a: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 centralizar y visualizar información relevante.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6202" y="6336609"/>
            <a:ext cx="3810556" cy="198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Plataforma escalable y adaptable que pueda implementarse</a:t>
            </a: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 en otros contextos institucionales o comerciales.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8423" y="5462332"/>
            <a:ext cx="2873647" cy="4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Diseñar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07176" y="5462332"/>
            <a:ext cx="2873647" cy="4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Analisis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24656" y="5462332"/>
            <a:ext cx="2873647" cy="4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Escabilidad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643208" y="4908435"/>
            <a:ext cx="19050" cy="5378565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640267" y="5413899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42417" y="2139433"/>
            <a:ext cx="1001583" cy="1543866"/>
          </a:xfrm>
          <a:custGeom>
            <a:avLst/>
            <a:gdLst/>
            <a:ahLst/>
            <a:cxnLst/>
            <a:rect r="r" b="b" t="t" l="l"/>
            <a:pathLst>
              <a:path h="1543866" w="1001583">
                <a:moveTo>
                  <a:pt x="0" y="0"/>
                </a:moveTo>
                <a:lnTo>
                  <a:pt x="1001583" y="0"/>
                </a:lnTo>
                <a:lnTo>
                  <a:pt x="1001583" y="1543866"/>
                </a:lnTo>
                <a:lnTo>
                  <a:pt x="0" y="1543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5355" y="2505924"/>
            <a:ext cx="5717001" cy="409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4" indent="-291462" lvl="1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"MVP del asistente virtual"</a:t>
            </a:r>
          </a:p>
          <a:p>
            <a:pPr algn="just">
              <a:lnSpc>
                <a:spcPts val="4076"/>
              </a:lnSpc>
            </a:pPr>
          </a:p>
          <a:p>
            <a:pPr algn="just" marL="582924" indent="-291462" lvl="1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"Base de datos Open Source (PostgreSQL)"</a:t>
            </a:r>
          </a:p>
          <a:p>
            <a:pPr algn="just">
              <a:lnSpc>
                <a:spcPts val="4076"/>
              </a:lnSpc>
            </a:pPr>
          </a:p>
          <a:p>
            <a:pPr algn="just" marL="582924" indent="-291462" lvl="1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"Agentes de IA con roles definidos"</a:t>
            </a:r>
          </a:p>
          <a:p>
            <a:pPr algn="just">
              <a:lnSpc>
                <a:spcPts val="407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567" y="474502"/>
            <a:ext cx="627434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Alcances de Proyecto</a:t>
            </a:r>
          </a:p>
        </p:txBody>
      </p:sp>
      <p:sp>
        <p:nvSpPr>
          <p:cNvPr name="AutoShape 9" id="9"/>
          <p:cNvSpPr/>
          <p:nvPr/>
        </p:nvSpPr>
        <p:spPr>
          <a:xfrm>
            <a:off x="1642917" y="2139433"/>
            <a:ext cx="1205854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315530" y="5534660"/>
            <a:ext cx="7198965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“Dashboard interactivo”</a:t>
            </a:r>
          </a:p>
          <a:p>
            <a:pPr algn="just">
              <a:lnSpc>
                <a:spcPts val="3780"/>
              </a:lnSpc>
            </a:pP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“Interfaz web accesible para postulantes”</a:t>
            </a:r>
          </a:p>
          <a:p>
            <a:pPr algn="just">
              <a:lnSpc>
                <a:spcPts val="3780"/>
              </a:lnSpc>
            </a:pP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“Escalable y adaptable a otros sistemas” 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5633" y="3120283"/>
            <a:ext cx="1205079" cy="1206587"/>
          </a:xfrm>
          <a:custGeom>
            <a:avLst/>
            <a:gdLst/>
            <a:ahLst/>
            <a:cxnLst/>
            <a:rect r="r" b="b" t="t" l="l"/>
            <a:pathLst>
              <a:path h="1206587" w="1205079">
                <a:moveTo>
                  <a:pt x="0" y="0"/>
                </a:moveTo>
                <a:lnTo>
                  <a:pt x="1205078" y="0"/>
                </a:lnTo>
                <a:lnTo>
                  <a:pt x="1205078" y="1206587"/>
                </a:lnTo>
                <a:lnTo>
                  <a:pt x="0" y="1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11761" y="4250670"/>
            <a:ext cx="9262952" cy="50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Pr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oy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cto en fa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se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 de prueba,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n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o versión fin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a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l.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Cober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t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ura l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i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mitada de tema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s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y respuest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a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s.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Requie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re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c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o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nexión c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o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n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sta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n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t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a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s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rvicios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de IA y DB.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Dashboard parcial, sin datos en tiempo real.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Pruebas internas, sin usuarios externos aún.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0" strike="noStrike" u="none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Enfoque inicial en contexto académico (Duoc UC).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35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71070" y="3120283"/>
            <a:ext cx="1205854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71070" y="1618721"/>
            <a:ext cx="751431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Limitaciones del Proyecto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6128172" y="4997686"/>
            <a:ext cx="0" cy="5289314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28524" y="8778150"/>
            <a:ext cx="8407855" cy="147137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28524" y="7929003"/>
            <a:ext cx="8407855" cy="147137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28524" y="4255358"/>
            <a:ext cx="8407855" cy="147137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28524" y="5173149"/>
            <a:ext cx="8407855" cy="147137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28524" y="7011213"/>
            <a:ext cx="8407855" cy="147137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28524" y="6093422"/>
            <a:ext cx="8407855" cy="14713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1426" y="0"/>
            <a:ext cx="3026574" cy="704176"/>
          </a:xfrm>
          <a:custGeom>
            <a:avLst/>
            <a:gdLst/>
            <a:ahLst/>
            <a:cxnLst/>
            <a:rect r="r" b="b" t="t" l="l"/>
            <a:pathLst>
              <a:path h="704176" w="3026574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835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226202" y="1028700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58845" y="2099087"/>
            <a:ext cx="12570310" cy="8374969"/>
          </a:xfrm>
          <a:custGeom>
            <a:avLst/>
            <a:gdLst/>
            <a:ahLst/>
            <a:cxnLst/>
            <a:rect r="r" b="b" t="t" l="l"/>
            <a:pathLst>
              <a:path h="8374969" w="12570310">
                <a:moveTo>
                  <a:pt x="0" y="0"/>
                </a:moveTo>
                <a:lnTo>
                  <a:pt x="12570310" y="0"/>
                </a:lnTo>
                <a:lnTo>
                  <a:pt x="12570310" y="8374969"/>
                </a:lnTo>
                <a:lnTo>
                  <a:pt x="0" y="8374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04724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48518" y="1142824"/>
            <a:ext cx="1024859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31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El Proceso: Metodología de Trabajo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0178" y="4163354"/>
            <a:ext cx="2078761" cy="118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7E8"/>
                </a:solidFill>
                <a:latin typeface="Open Sans"/>
                <a:ea typeface="Open Sans"/>
                <a:cs typeface="Open Sans"/>
                <a:sym typeface="Open Sans"/>
              </a:rPr>
              <a:t>Daily Scrum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DAG4g6Rj0pE</dc:identifier>
  <dcterms:modified xsi:type="dcterms:W3CDTF">2011-08-01T06:04:30Z</dcterms:modified>
  <cp:revision>1</cp:revision>
  <dc:title>Capstone</dc:title>
</cp:coreProperties>
</file>